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83" r:id="rId17"/>
    <p:sldId id="273" r:id="rId18"/>
    <p:sldId id="284" r:id="rId19"/>
    <p:sldId id="285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6" r:id="rId29"/>
    <p:sldId id="28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жиналысы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фото жинал\DUOVe0aLIt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1142976" y="1857364"/>
            <a:ext cx="6286544" cy="45720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фон\agriculture-and-floriculture-ppt-backgroun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43372" y="1142984"/>
            <a:ext cx="41434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 тәртібінде: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1928802"/>
            <a:ext cx="8001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Өткен оқу жылының қорытындысы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І тоқсан қорытындысы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Жаңартылған білім мазмұны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перфолента 4"/>
          <p:cNvSpPr/>
          <p:nvPr/>
        </p:nvSpPr>
        <p:spPr>
          <a:xfrm>
            <a:off x="1857356" y="285728"/>
            <a:ext cx="5429288" cy="1285884"/>
          </a:xfrm>
          <a:prstGeom prst="flowChartPunched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Өткен оқу жылының қорытындысы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но 2 5"/>
          <p:cNvSpPr/>
          <p:nvPr/>
        </p:nvSpPr>
        <p:spPr>
          <a:xfrm>
            <a:off x="642910" y="3643314"/>
            <a:ext cx="3571900" cy="2786082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Білім сапасы :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61 %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ятно 2 6"/>
          <p:cNvSpPr/>
          <p:nvPr/>
        </p:nvSpPr>
        <p:spPr>
          <a:xfrm>
            <a:off x="4500562" y="3286124"/>
            <a:ext cx="4214842" cy="3286148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Оқу үздігі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6-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Оқу екпіндісі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ятно 2 7"/>
          <p:cNvSpPr/>
          <p:nvPr/>
        </p:nvSpPr>
        <p:spPr>
          <a:xfrm>
            <a:off x="2857488" y="1428736"/>
            <a:ext cx="4429156" cy="2643206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қыз бала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ұл бала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142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728" y="428604"/>
            <a:ext cx="5786478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Облыстық сайыстарға  қатысқан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оқушыл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esktop\фото жинал\дан.jpg"/>
          <p:cNvPicPr>
            <a:picLocks noChangeAspect="1" noChangeArrowheads="1"/>
          </p:cNvPicPr>
          <p:nvPr/>
        </p:nvPicPr>
        <p:blipFill>
          <a:blip r:embed="rId2"/>
          <a:srcRect t="20833" r="9722"/>
          <a:stretch>
            <a:fillRect/>
          </a:stretch>
        </p:blipFill>
        <p:spPr bwMode="auto">
          <a:xfrm>
            <a:off x="428596" y="1500174"/>
            <a:ext cx="2857502" cy="3341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user\Desktop\фото жинал\да.jpg"/>
          <p:cNvPicPr/>
          <p:nvPr/>
        </p:nvPicPr>
        <p:blipFill>
          <a:blip r:embed="rId3"/>
          <a:srcRect t="15812"/>
          <a:stretch>
            <a:fillRect/>
          </a:stretch>
        </p:blipFill>
        <p:spPr bwMode="auto">
          <a:xfrm>
            <a:off x="4429124" y="1500174"/>
            <a:ext cx="4210057" cy="3567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Блок-схема: перфолента 10"/>
          <p:cNvSpPr/>
          <p:nvPr/>
        </p:nvSpPr>
        <p:spPr>
          <a:xfrm>
            <a:off x="357158" y="4857760"/>
            <a:ext cx="5143536" cy="1714512"/>
          </a:xfrm>
          <a:prstGeom prst="flowChartPunchedTap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Светлаков Даниил 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Аудандық және облыстық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“Тіл дарын ”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өзге ұлт өкілдерінің шығармашылық конкурсынан 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орын иегері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/>
          <p:nvPr/>
        </p:nvSpPr>
        <p:spPr>
          <a:xfrm>
            <a:off x="357158" y="3357562"/>
            <a:ext cx="4500594" cy="2643206"/>
          </a:xfrm>
          <a:prstGeom prst="wav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Хайымхан Ахтилек 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облыстық “Бала ақын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жас дарын”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жас ақындар жыр мүшәйрасынан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ІІ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орын иегері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E:\фото жинал\бала акыгн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357166"/>
            <a:ext cx="4500594" cy="2951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фото жинал\айтыс.jpg"/>
          <p:cNvPicPr/>
          <p:nvPr/>
        </p:nvPicPr>
        <p:blipFill>
          <a:blip r:embed="rId3"/>
          <a:srcRect b="9923"/>
          <a:stretch>
            <a:fillRect/>
          </a:stretch>
        </p:blipFill>
        <p:spPr bwMode="auto">
          <a:xfrm>
            <a:off x="5500694" y="1285860"/>
            <a:ext cx="2928958" cy="4786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фото жинал\с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9429726"/>
            <a:ext cx="7715304" cy="5786478"/>
          </a:xfrm>
          <a:prstGeom prst="rect">
            <a:avLst/>
          </a:prstGeom>
          <a:noFill/>
        </p:spPr>
      </p:pic>
      <p:pic>
        <p:nvPicPr>
          <p:cNvPr id="6" name="Рисунок 5" descr="C:\Users\user\Desktop\фото жинал\сы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14393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кз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85728"/>
            <a:ext cx="800105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улд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6143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ул.jpg"/>
          <p:cNvPicPr/>
          <p:nvPr/>
        </p:nvPicPr>
        <p:blipFill>
          <a:blip r:embed="rId2"/>
          <a:srcRect r="8450"/>
          <a:stretch>
            <a:fillRect/>
          </a:stretch>
        </p:blipFill>
        <p:spPr bwMode="auto">
          <a:xfrm>
            <a:off x="285720" y="214290"/>
            <a:ext cx="864399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с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су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нау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HCMIXgyUty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5bJxN3UXvq8.jpg"/>
          <p:cNvPicPr/>
          <p:nvPr/>
        </p:nvPicPr>
        <p:blipFill>
          <a:blip r:embed="rId2"/>
          <a:srcRect r="13843"/>
          <a:stretch>
            <a:fillRect/>
          </a:stretch>
        </p:blipFill>
        <p:spPr bwMode="auto">
          <a:xfrm>
            <a:off x="428596" y="357166"/>
            <a:ext cx="835824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то жинал\laAvdDm_PUw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14393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:\фото жинал\кошбасшы сынып.jpg"/>
          <p:cNvPicPr/>
          <p:nvPr/>
        </p:nvPicPr>
        <p:blipFill>
          <a:blip r:embed="rId2"/>
          <a:srcRect l="4971" t="2644" r="2831" b="1563"/>
          <a:stretch>
            <a:fillRect/>
          </a:stretch>
        </p:blipFill>
        <p:spPr bwMode="auto">
          <a:xfrm>
            <a:off x="285720" y="214290"/>
            <a:ext cx="4572032" cy="62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Круглая лента лицом вниз 4"/>
          <p:cNvSpPr/>
          <p:nvPr/>
        </p:nvSpPr>
        <p:spPr>
          <a:xfrm>
            <a:off x="5072066" y="1928802"/>
            <a:ext cx="4071934" cy="1714512"/>
          </a:xfrm>
          <a:prstGeom prst="ellipseRibbon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«Көшбасшы сынып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2017»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н\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Круглая лента лицом вниз 4"/>
          <p:cNvSpPr/>
          <p:nvPr/>
        </p:nvSpPr>
        <p:spPr>
          <a:xfrm>
            <a:off x="857224" y="357166"/>
            <a:ext cx="5357850" cy="1428760"/>
          </a:xfrm>
          <a:prstGeom prst="ellipseRibb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  тоқсан қорытындысы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500034" y="2000240"/>
            <a:ext cx="3214710" cy="2857520"/>
          </a:xfrm>
          <a:prstGeom prst="flowChartPunchedTa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оқушы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ұлбала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қыз бала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білім сапасы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58%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3929058" y="1785926"/>
            <a:ext cx="3929090" cy="3286148"/>
          </a:xfrm>
          <a:prstGeom prst="flowChartPunchedTa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 үздігі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(Гулдана, Аяулым)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 екпіндісі (Еркебұлан, Даниил, Айдын, Булбул, Гүлнұр)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/>
          </a:p>
          <a:p>
            <a:pPr algn="ctr"/>
            <a:endParaRPr lang="ru-RU" dirty="0"/>
          </a:p>
        </p:txBody>
      </p:sp>
      <p:sp>
        <p:nvSpPr>
          <p:cNvPr id="9" name="Волна 8"/>
          <p:cNvSpPr/>
          <p:nvPr/>
        </p:nvSpPr>
        <p:spPr>
          <a:xfrm>
            <a:off x="1357290" y="5000636"/>
            <a:ext cx="5715040" cy="1428760"/>
          </a:xfrm>
          <a:prstGeom prst="wav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Былтырғымен салыстырғанда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3 % 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түсті. Бір оқушы биыл оқу екпіндісінен түсті.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:\фото жинал\гули.jpg"/>
          <p:cNvPicPr/>
          <p:nvPr/>
        </p:nvPicPr>
        <p:blipFill>
          <a:blip r:embed="rId2"/>
          <a:srcRect t="19814" b="20743"/>
          <a:stretch>
            <a:fillRect/>
          </a:stretch>
        </p:blipFill>
        <p:spPr bwMode="auto">
          <a:xfrm>
            <a:off x="500034" y="1285860"/>
            <a:ext cx="3357586" cy="49292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E:\фото жинал\гулдана.jpg"/>
          <p:cNvPicPr/>
          <p:nvPr/>
        </p:nvPicPr>
        <p:blipFill>
          <a:blip r:embed="rId3"/>
          <a:srcRect l="10102" t="1683" b="2043"/>
          <a:stretch>
            <a:fillRect/>
          </a:stretch>
        </p:blipFill>
        <p:spPr bwMode="auto">
          <a:xfrm>
            <a:off x="5500694" y="1500174"/>
            <a:ext cx="2857520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Круглая лента лицом вниз 5"/>
          <p:cNvSpPr/>
          <p:nvPr/>
        </p:nvSpPr>
        <p:spPr>
          <a:xfrm>
            <a:off x="1857356" y="0"/>
            <a:ext cx="6572296" cy="1428736"/>
          </a:xfrm>
          <a:prstGeom prst="ellipseRibb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Биылғы оқу жылындағы жетістіктер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571868" y="5214950"/>
            <a:ext cx="4214842" cy="1643050"/>
          </a:xfrm>
          <a:prstGeom prst="snip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Саим Гулдана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аудандық ағылшын тілінен ХХІ ғасыр көшбасшысы интеллектуалды сайыста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орын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:\фото жинал\ахтилек.jpg"/>
          <p:cNvPicPr/>
          <p:nvPr/>
        </p:nvPicPr>
        <p:blipFill>
          <a:blip r:embed="rId2"/>
          <a:srcRect l="5452" t="3245" r="10850" b="8173"/>
          <a:stretch>
            <a:fillRect/>
          </a:stretch>
        </p:blipFill>
        <p:spPr bwMode="auto">
          <a:xfrm>
            <a:off x="500034" y="785794"/>
            <a:ext cx="321471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Горизонтальный свиток 5"/>
          <p:cNvSpPr/>
          <p:nvPr/>
        </p:nvSpPr>
        <p:spPr>
          <a:xfrm>
            <a:off x="4000496" y="1285860"/>
            <a:ext cx="4429156" cy="4286280"/>
          </a:xfrm>
          <a:prstGeom prst="horizont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“Алаш” ұлт азаттық  көтерілістің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жылдығына арналған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“Алашын арқалы ел арқалаған”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атты  облыстық оқушылар айтысында 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Хайымхан Ахтілек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орын иеленді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85786" y="571480"/>
            <a:ext cx="7000924" cy="121444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ЖАҢАРТЫЛҒАН БІЛІМ МАЗМҰНЫ- ЖАҢАШЫЛДЫҚҚА БАСТАМА</a:t>
            </a:r>
            <a:endParaRPr lang="ru-RU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04492" y="2214554"/>
            <a:ext cx="87395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«Орта білім жүйесінде жалпы білім беретін мектептерді Назарбаев зияткерлік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мектептеріндегі оқыту деңгейіне жеткізу керек.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Мектеп түлектері қазақ, орыс және ағылшын тілдерін білуге тиіс,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оларды оқыту нәтижесі сындарлы ойлау, өзіндік ізденіс пен ақпаратты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терең талдау машығын игеру қажет»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Н.Ә. Назарбаев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928662" y="428604"/>
            <a:ext cx="7572428" cy="6143668"/>
          </a:xfrm>
          <a:prstGeom prst="vertic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Жаңа білім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бағдарламасы сыни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тұрғыдан ойлауға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шығармашылықты қолдана білуді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жүзеге асыру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үшін қажетті тиімді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оқыту әдіс-тәсілдерді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бірлескен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модельдеу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бағалау жүйесі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бағалаудың тиімді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стратегиялары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үйретеді</a:t>
            </a:r>
            <a:r>
              <a:rPr lang="ru-RU" sz="3200" dirty="0" smtClean="0"/>
              <a:t>. </a:t>
            </a:r>
            <a:endParaRPr lang="ru-RU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ертикальный свиток 3"/>
          <p:cNvSpPr/>
          <p:nvPr/>
        </p:nvSpPr>
        <p:spPr>
          <a:xfrm>
            <a:off x="0" y="357166"/>
            <a:ext cx="8643966" cy="6000792"/>
          </a:xfrm>
          <a:prstGeom prst="verticalScrol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Бағалау жүйесі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түбегейлі өзгеріске ұшырап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критериялық бағалау жүйесіне өтеді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Критериалды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бағалау кезінде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оқушылардың үлгерімі алдын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критерийлердің нақты жиынтығымен өлшенеді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Оқушылардың пән бойынша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үлгерімі екі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тәсілмен бағаланады: қалыптастырушы бағалау және жиынтық бағалау</a:t>
            </a:r>
            <a:r>
              <a:rPr lang="ru-RU" dirty="0" err="1" smtClean="0"/>
              <a:t>.</a:t>
            </a:r>
            <a:r>
              <a:rPr lang="ru-RU" dirty="0" smtClean="0"/>
              <a:t> </a:t>
            </a:r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r>
              <a:rPr lang="kk-KZ" dirty="0" smtClean="0"/>
              <a:t>     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ерфолента 3"/>
          <p:cNvSpPr/>
          <p:nvPr/>
        </p:nvSpPr>
        <p:spPr>
          <a:xfrm>
            <a:off x="928662" y="642918"/>
            <a:ext cx="5072098" cy="1285884"/>
          </a:xfrm>
          <a:prstGeom prst="flowChartPunched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 rot="2644422">
            <a:off x="6141375" y="997846"/>
            <a:ext cx="1714512" cy="1714512"/>
          </a:xfrm>
          <a:prstGeom prst="curved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1357290" y="3000372"/>
            <a:ext cx="6572296" cy="3429024"/>
          </a:xfrm>
          <a:prstGeom prst="flowChartPunchedTap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Үздіксіз жүргізіле отырып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оқушылар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мұғалім арасындағы кері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балл 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баға қоймастан оқу үдерісін түзетіп отыруға мүмкіндік береді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олна 3"/>
          <p:cNvSpPr/>
          <p:nvPr/>
        </p:nvSpPr>
        <p:spPr>
          <a:xfrm>
            <a:off x="642910" y="357166"/>
            <a:ext cx="4500594" cy="1428760"/>
          </a:xfrm>
          <a:prstGeom prst="wav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Жиынтық бағалау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гнутая вверх стрелка 4"/>
          <p:cNvSpPr/>
          <p:nvPr/>
        </p:nvSpPr>
        <p:spPr>
          <a:xfrm rot="3527403">
            <a:off x="5198066" y="1442623"/>
            <a:ext cx="1581025" cy="1000132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571472" y="2857496"/>
            <a:ext cx="7572428" cy="3357586"/>
          </a:xfrm>
          <a:prstGeom prst="wav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бағдарламасынның бөлімдерін (ортақ тақырыптарын және белгілі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кезеңін )аяқтаған оқушының үлгерімі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ақпарат 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мақсатында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балл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баға қою арқылы өткізіледі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н\995361127-pink-and-green-floral-ppt-backgrounds-powerpoin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57256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3000364" y="500042"/>
            <a:ext cx="4929222" cy="192882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Жаңа бағдарламаның мәні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357818" y="2571744"/>
            <a:ext cx="714380" cy="1857388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714612" y="4643446"/>
            <a:ext cx="5429288" cy="178595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Баланың функционалдық сауаттылығын қалыптастыру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руглая лента лицом вверх 4"/>
          <p:cNvSpPr/>
          <p:nvPr/>
        </p:nvSpPr>
        <p:spPr>
          <a:xfrm>
            <a:off x="714348" y="428604"/>
            <a:ext cx="7929618" cy="2000264"/>
          </a:xfrm>
          <a:prstGeom prst="ellipseRibbon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–аналарға тапсырма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2571744"/>
            <a:ext cx="7643866" cy="3857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Сізге досыңыздан хат келді. Хатқа жауап жазыңыз(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40-45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сөз)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Сәлем, Бақытжан!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Хал қалай?  Өзім жақсымын. Отбасым аман есен.  Мен өз фирмамды ашқым келеді. Онда шаштараз, сән салоны болады деп  ойлаймын. Барлық қағаздарды  дайындап жатырмын.</a:t>
            </a: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Сенен  бір көмек керек.  Фирмамды  қалай  атауды  білмей тұрмын.  Сенің  ойыңша, атау қандай болу крек?  Мүмкін, қос атау ма? Немесе  тарихи  атау ма?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Бағалау критерийі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428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Тапсырма 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Дескриптор 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</a:t>
                      </a:r>
                      <a:r>
                        <a:rPr lang="kk-KZ" sz="2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endParaRPr lang="kk-KZ" dirty="0" smtClean="0"/>
                    </a:p>
                    <a:p>
                      <a:pPr algn="ctr"/>
                      <a:r>
                        <a:rPr lang="kk-KZ" sz="2800" dirty="0" smtClean="0"/>
                        <a:t>Хатқа</a:t>
                      </a:r>
                      <a:r>
                        <a:rPr lang="kk-KZ" sz="2800" baseline="0" dirty="0" smtClean="0"/>
                        <a:t> жауап жазу 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Хатқа  тән  белгілерді  сақтайды ( </a:t>
                      </a:r>
                      <a:r>
                        <a:rPr lang="en-US" sz="2000" dirty="0" smtClean="0"/>
                        <a:t>40-45</a:t>
                      </a:r>
                      <a:r>
                        <a:rPr lang="kk-KZ" sz="2000" dirty="0" smtClean="0"/>
                        <a:t>сөз )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    </a:t>
                      </a:r>
                      <a:r>
                        <a:rPr lang="en-US" dirty="0" smtClean="0"/>
                        <a:t>     </a:t>
                      </a:r>
                      <a:r>
                        <a:rPr lang="kk-KZ" dirty="0" smtClean="0"/>
                        <a:t>  </a:t>
                      </a:r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Мазмұны тақырыпқа сай,  қызықты,</a:t>
                      </a:r>
                      <a:r>
                        <a:rPr lang="kk-KZ" sz="2000" baseline="0" dirty="0" smtClean="0"/>
                        <a:t> әрі әсерлі;</a:t>
                      </a:r>
                      <a:endParaRPr lang="kk-KZ" sz="2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Хат құрлымын  сақтайды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Қажетті бейнелуіш</a:t>
                      </a:r>
                      <a:r>
                        <a:rPr lang="kk-KZ" sz="2000" baseline="0" dirty="0" smtClean="0"/>
                        <a:t>  құралдарды  орынды қолданды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1</a:t>
                      </a:r>
                      <a:endParaRPr lang="ru-RU" dirty="0"/>
                    </a:p>
                  </a:txBody>
                  <a:tcPr/>
                </a:tc>
              </a:tr>
              <a:tr h="53563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 smtClean="0"/>
                        <a:t>Хатты саутты , талапқа сай жазады 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3" y="571481"/>
          <a:ext cx="8715434" cy="5929353"/>
        </p:xfrm>
        <a:graphic>
          <a:graphicData uri="http://schemas.openxmlformats.org/drawingml/2006/table">
            <a:tbl>
              <a:tblPr/>
              <a:tblGrid>
                <a:gridCol w="2897204"/>
                <a:gridCol w="3175025"/>
                <a:gridCol w="2643205"/>
              </a:tblGrid>
              <a:tr h="95235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Жиынтық бағалау </a:t>
                      </a:r>
                      <a:r>
                        <a:rPr lang="ru-RU" sz="3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(2-11 </a:t>
                      </a:r>
                      <a:r>
                        <a:rPr lang="ru-RU" sz="3200" b="1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сынып</a:t>
                      </a:r>
                      <a:r>
                        <a:rPr lang="ru-RU" sz="3200" b="1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7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Жиынтық бағалау балдарының пайыздық мазмұны</a:t>
                      </a:r>
                      <a:endParaRPr lang="ru-RU" sz="18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Бағалау көрсеткіші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</a:tr>
              <a:tr h="783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0-39%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Қанағаттанарлықсыз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«2»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607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40-64%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Қанағаттанарлық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«3»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65-84%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Жақсы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«4»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1149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85-100%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Өте жақсы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фон\fon_v_linejku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5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714348" y="1714488"/>
            <a:ext cx="7500990" cy="4786346"/>
          </a:xfrm>
          <a:prstGeom prst="snip2Diag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071538" y="2000240"/>
            <a:ext cx="720701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Үнді халқының тарихи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тұлғасы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Махатма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Гандидің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болашақтағы өзгерісті байқағың келсе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сол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өзгерісті уақытында жаса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деген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ілімін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негізге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отырып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 бойындағы қабілетті жетілдіріп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 болашаққа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жетелеп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жақсы істі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бастағалы отырмыз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Жаңартылған білім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болашақтың кепілі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558</Words>
  <PresentationFormat>Экран (4:3)</PresentationFormat>
  <Paragraphs>102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7 сынып ата-аналар жиналысы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Бағалау критерийі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27</cp:revision>
  <dcterms:created xsi:type="dcterms:W3CDTF">2017-11-07T06:38:50Z</dcterms:created>
  <dcterms:modified xsi:type="dcterms:W3CDTF">2017-11-07T18:20:51Z</dcterms:modified>
</cp:coreProperties>
</file>